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Alexandria Semi Bold"/>
      <p:regular r:id="rId24"/>
    </p:embeddedFont>
    <p:embeddedFont>
      <p:font typeface="Alexandria Semi Bold"/>
      <p:regular r:id="rId25"/>
    </p:embeddedFont>
    <p:embeddedFont>
      <p:font typeface="Sora Light"/>
      <p:regular r:id="rId26"/>
    </p:embeddedFont>
    <p:embeddedFont>
      <p:font typeface="Sora Light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slideLayout" Target="../slideLayouts/slideLayout16.xml"/><Relationship Id="rId11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image" Target="../media/image-16-9.png"/><Relationship Id="rId10" Type="http://schemas.openxmlformats.org/officeDocument/2006/relationships/image" Target="../media/image-16-10.png"/><Relationship Id="rId11" Type="http://schemas.openxmlformats.org/officeDocument/2006/relationships/image" Target="../media/image-16-11.png"/><Relationship Id="rId12" Type="http://schemas.openxmlformats.org/officeDocument/2006/relationships/image" Target="../media/image-16-12.png"/><Relationship Id="rId13" Type="http://schemas.openxmlformats.org/officeDocument/2006/relationships/image" Target="../media/image-16-13.png"/><Relationship Id="rId14" Type="http://schemas.openxmlformats.org/officeDocument/2006/relationships/image" Target="../media/image-16-14.png"/><Relationship Id="rId15" Type="http://schemas.openxmlformats.org/officeDocument/2006/relationships/image" Target="../media/image-16-15.png"/><Relationship Id="rId16" Type="http://schemas.openxmlformats.org/officeDocument/2006/relationships/image" Target="../media/image-16-16.png"/><Relationship Id="rId17" Type="http://schemas.openxmlformats.org/officeDocument/2006/relationships/image" Target="../media/image-16-17.png"/><Relationship Id="rId18" Type="http://schemas.openxmlformats.org/officeDocument/2006/relationships/image" Target="../media/image-16-18.png"/><Relationship Id="rId19" Type="http://schemas.openxmlformats.org/officeDocument/2006/relationships/image" Target="../media/image-16-19.png"/><Relationship Id="rId20" Type="http://schemas.openxmlformats.org/officeDocument/2006/relationships/image" Target="../media/image-16-20.png"/><Relationship Id="rId21" Type="http://schemas.openxmlformats.org/officeDocument/2006/relationships/slideLayout" Target="../slideLayouts/slideLayout17.xml"/><Relationship Id="rId2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svg"/><Relationship Id="rId3" Type="http://schemas.openxmlformats.org/officeDocument/2006/relationships/image" Target="../media/image-17-3.png"/><Relationship Id="rId4" Type="http://schemas.openxmlformats.org/officeDocument/2006/relationships/image" Target="../media/image-17-4.svg"/><Relationship Id="rId5" Type="http://schemas.openxmlformats.org/officeDocument/2006/relationships/image" Target="../media/image-17-5.png"/><Relationship Id="rId6" Type="http://schemas.openxmlformats.org/officeDocument/2006/relationships/image" Target="../media/image-17-6.svg"/><Relationship Id="rId7" Type="http://schemas.openxmlformats.org/officeDocument/2006/relationships/slideLayout" Target="../slideLayouts/slideLayout18.xml"/><Relationship Id="rId8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734151"/>
            <a:ext cx="3033236" cy="10670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12611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Grupo iTTel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925378"/>
            <a:ext cx="10939701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Information Technology &amp; Telecommunications</a:t>
            </a:r>
            <a:endParaRPr lang="en-US" sz="3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5213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USITTEL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651403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Red FTTH en Tandil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8309" y="340387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Despliegue de red FTTH para Internet y TV en alianza con La Usina de Tandil.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34101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Arquitectura GPON para Internet y TV digital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76345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Cobertura urbana y periurbana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18588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SLA premium orientado al usuario final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560832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Operación centralizada con monitoreo proactivo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309" y="60307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Web: usittel.com.ar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5213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LARANET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651403"/>
            <a:ext cx="4255532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Red FTTH en La Matanza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8309" y="340387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Diseño e implementación de red óptica pasiva con alta capacidad de crecimiento.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34101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Red óptica pasiva FTTH en La Matanza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76345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Arquitectura escalable con backbone redundante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18588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Operación 24/7 desde NOC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560832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Implementación por etapas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309" y="60307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Web: laranet.com.ar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96578"/>
            <a:ext cx="396978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ADIFSE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1995845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Proyecto ADIFSE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8309" y="2748320"/>
            <a:ext cx="3969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Relevamiento de infraestructura en trazados ferroviarios.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3685461"/>
            <a:ext cx="3969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Primera etapa de relevamiento de infraestructura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454604"/>
            <a:ext cx="3969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Líneas: Mitre, San Martín, Sarmiento, Belgrano Sur, Gral. Roca y Tren de la Costa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570458"/>
            <a:ext cx="3969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Base para planificar desarrollo sustentable de redes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6339602"/>
            <a:ext cx="3969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Optimización de operación e infraestructura TELCO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5213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VITTAL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651403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Videovigilancia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8309" y="340387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Sistema complejo de videovigilancia IP con grabación y acceso centralizado.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34101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Plataforma de Video Vigilancia offline y online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76345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Accesible desde cualquier dispositivo con Internet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18588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Visualización y grabación centralizada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560832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Control remoto de cámaras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309" y="60307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Soporte 4K, visión nocturna, detección por movimiento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5213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CARREFOUR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651403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Infraestructura IT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8309" y="340387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Infraestructura tecnológica integral con conectividad y monitoreo 24/7.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34101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Solución integral para auto-servicio de comedor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76345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Validación por huella digital o tarjeta de proximidad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18588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Múltiples menús con control automático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560832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Registro de transacciones con reportes Excel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309" y="60307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Auditoría centralizada y escalable</a:t>
            </a:r>
            <a:endParaRPr lang="en-US" sz="1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596622"/>
            <a:ext cx="5416510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Distintas obras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8599" y="1818323"/>
            <a:ext cx="2045256" cy="272712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99" y="1818323"/>
            <a:ext cx="2045256" cy="2727127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199" y="1818323"/>
            <a:ext cx="2045256" cy="272712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999" y="1818323"/>
            <a:ext cx="2045256" cy="2727127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7799" y="1818323"/>
            <a:ext cx="1534001" cy="2727127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4968" y="4709993"/>
            <a:ext cx="3633787" cy="2727127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299" y="4709993"/>
            <a:ext cx="1534001" cy="2727127"/>
          </a:xfrm>
          <a:prstGeom prst="rect">
            <a:avLst/>
          </a:prstGeom>
        </p:spPr>
      </p:pic>
      <p:pic>
        <p:nvPicPr>
          <p:cNvPr id="1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1845" y="4709993"/>
            <a:ext cx="2045256" cy="2727127"/>
          </a:xfrm>
          <a:prstGeom prst="rect">
            <a:avLst/>
          </a:prstGeom>
        </p:spPr>
      </p:pic>
      <p:pic>
        <p:nvPicPr>
          <p:cNvPr id="1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1645" y="4709993"/>
            <a:ext cx="3633787" cy="27271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48991"/>
            <a:ext cx="960120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Clientes que Confían en Nosotros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59496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Bajo el concepto de Socios Estratégicos, nos enorgullece haber trabajado con ellos: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7193" y="3325178"/>
            <a:ext cx="2677120" cy="68246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50" y="3325178"/>
            <a:ext cx="2479834" cy="682466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619" y="3325178"/>
            <a:ext cx="1744028" cy="682466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883" y="3325178"/>
            <a:ext cx="1732955" cy="682466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4073" y="3325178"/>
            <a:ext cx="2589014" cy="682466"/>
          </a:xfrm>
          <a:prstGeom prst="rect">
            <a:avLst/>
          </a:prstGeom>
        </p:spPr>
      </p:pic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663" y="4180880"/>
            <a:ext cx="2374583" cy="682466"/>
          </a:xfrm>
          <a:prstGeom prst="rect">
            <a:avLst/>
          </a:prstGeom>
        </p:spPr>
      </p:pic>
      <p:pic>
        <p:nvPicPr>
          <p:cNvPr id="1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9481" y="4180880"/>
            <a:ext cx="2479834" cy="682466"/>
          </a:xfrm>
          <a:prstGeom prst="rect">
            <a:avLst/>
          </a:prstGeom>
        </p:spPr>
      </p:pic>
      <p:pic>
        <p:nvPicPr>
          <p:cNvPr id="1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2551" y="4180880"/>
            <a:ext cx="3049191" cy="682466"/>
          </a:xfrm>
          <a:prstGeom prst="rect">
            <a:avLst/>
          </a:prstGeom>
        </p:spPr>
      </p:pic>
      <p:pic>
        <p:nvPicPr>
          <p:cNvPr id="1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4978" y="4180880"/>
            <a:ext cx="1466731" cy="682466"/>
          </a:xfrm>
          <a:prstGeom prst="rect">
            <a:avLst/>
          </a:prstGeom>
        </p:spPr>
      </p:pic>
      <p:pic>
        <p:nvPicPr>
          <p:cNvPr id="1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84944" y="4180880"/>
            <a:ext cx="2723674" cy="682466"/>
          </a:xfrm>
          <a:prstGeom prst="rect">
            <a:avLst/>
          </a:prstGeom>
        </p:spPr>
      </p:pic>
      <p:pic>
        <p:nvPicPr>
          <p:cNvPr id="1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5813" y="5036582"/>
            <a:ext cx="1471970" cy="682466"/>
          </a:xfrm>
          <a:prstGeom prst="rect">
            <a:avLst/>
          </a:prstGeom>
        </p:spPr>
      </p:pic>
      <p:pic>
        <p:nvPicPr>
          <p:cNvPr id="1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1019" y="5036582"/>
            <a:ext cx="2591276" cy="682466"/>
          </a:xfrm>
          <a:prstGeom prst="rect">
            <a:avLst/>
          </a:prstGeom>
        </p:spPr>
      </p:pic>
      <p:pic>
        <p:nvPicPr>
          <p:cNvPr id="16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5531" y="5036582"/>
            <a:ext cx="2479834" cy="682466"/>
          </a:xfrm>
          <a:prstGeom prst="rect">
            <a:avLst/>
          </a:prstGeom>
        </p:spPr>
      </p:pic>
      <p:pic>
        <p:nvPicPr>
          <p:cNvPr id="17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08601" y="5036582"/>
            <a:ext cx="1422916" cy="682466"/>
          </a:xfrm>
          <a:prstGeom prst="rect">
            <a:avLst/>
          </a:prstGeom>
        </p:spPr>
      </p:pic>
      <p:pic>
        <p:nvPicPr>
          <p:cNvPr id="18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04753" y="5036582"/>
            <a:ext cx="2479834" cy="682466"/>
          </a:xfrm>
          <a:prstGeom prst="rect">
            <a:avLst/>
          </a:prstGeom>
        </p:spPr>
      </p:pic>
      <p:pic>
        <p:nvPicPr>
          <p:cNvPr id="19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8721" y="5892284"/>
            <a:ext cx="2129195" cy="682466"/>
          </a:xfrm>
          <a:prstGeom prst="rect">
            <a:avLst/>
          </a:prstGeom>
        </p:spPr>
      </p:pic>
      <p:pic>
        <p:nvPicPr>
          <p:cNvPr id="20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1152" y="5892284"/>
            <a:ext cx="2479834" cy="682466"/>
          </a:xfrm>
          <a:prstGeom prst="rect">
            <a:avLst/>
          </a:prstGeom>
        </p:spPr>
      </p:pic>
      <p:pic>
        <p:nvPicPr>
          <p:cNvPr id="21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54222" y="5892284"/>
            <a:ext cx="1971199" cy="682466"/>
          </a:xfrm>
          <a:prstGeom prst="rect">
            <a:avLst/>
          </a:prstGeom>
        </p:spPr>
      </p:pic>
      <p:pic>
        <p:nvPicPr>
          <p:cNvPr id="22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98656" y="5892284"/>
            <a:ext cx="2479834" cy="682466"/>
          </a:xfrm>
          <a:prstGeom prst="rect">
            <a:avLst/>
          </a:prstGeom>
        </p:spPr>
      </p:pic>
      <p:pic>
        <p:nvPicPr>
          <p:cNvPr id="23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51726" y="5892284"/>
            <a:ext cx="2479834" cy="6824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8498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Contactanos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99585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AE3F1"/>
          </a:solidFill>
          <a:ln w="7620">
            <a:solidFill>
              <a:srgbClr val="C0C9D7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0997" y="4068544"/>
            <a:ext cx="342067" cy="3420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62326" y="40702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Teléfonos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4556403"/>
            <a:ext cx="34867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011-5272-9000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462326" y="5033010"/>
            <a:ext cx="34867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0810-345-ITTEL (4883)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19819" y="399585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AE3F1"/>
          </a:solidFill>
          <a:ln w="7620">
            <a:solidFill>
              <a:srgbClr val="C0C9D7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2507" y="4068544"/>
            <a:ext cx="342067" cy="3420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23836" y="40702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Emails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923836" y="4556403"/>
            <a:ext cx="34867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administracion@it-tel.com.ar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5923836" y="5033010"/>
            <a:ext cx="34867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soporte@it-tel.com.ar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681329" y="399585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AE3F1"/>
          </a:solidFill>
          <a:ln w="7620">
            <a:solidFill>
              <a:srgbClr val="C0C9D7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4017" y="4068544"/>
            <a:ext cx="342067" cy="34206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385346" y="40702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LinkedIn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10385346" y="4556403"/>
            <a:ext cx="34867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/company/grupo-ittel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88964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GRUPO ITTEL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758309" y="3452932"/>
            <a:ext cx="770798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Conectando el futuro, hoy.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58309" y="4252198"/>
            <a:ext cx="13113782" cy="1282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Somos una Empresa con vasta experiencia en el mercado de las telecomunicaciones, que reconoce el impacto y el Valor Agregado que la innovación tecnológica genera en las organizaciones y comunidades.</a:t>
            </a:r>
            <a:endParaRPr lang="en-US" sz="2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2753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Nuestra Esencia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920710" y="2373511"/>
            <a:ext cx="30480" cy="4628436"/>
          </a:xfrm>
          <a:prstGeom prst="roundRect">
            <a:avLst>
              <a:gd name="adj" fmla="val 298550"/>
            </a:avLst>
          </a:prstGeom>
          <a:solidFill>
            <a:srgbClr val="C0C9D7"/>
          </a:solidFill>
          <a:ln/>
        </p:spPr>
      </p:sp>
      <p:sp>
        <p:nvSpPr>
          <p:cNvPr id="4" name="Shape 2"/>
          <p:cNvSpPr/>
          <p:nvPr/>
        </p:nvSpPr>
        <p:spPr>
          <a:xfrm>
            <a:off x="890230" y="2601992"/>
            <a:ext cx="433268" cy="30480"/>
          </a:xfrm>
          <a:prstGeom prst="roundRect">
            <a:avLst>
              <a:gd name="adj" fmla="val 298550"/>
            </a:avLst>
          </a:prstGeom>
          <a:solidFill>
            <a:srgbClr val="C0C9D7"/>
          </a:solidFill>
          <a:ln/>
        </p:spPr>
      </p:sp>
      <p:sp>
        <p:nvSpPr>
          <p:cNvPr id="5" name="Shape 3"/>
          <p:cNvSpPr/>
          <p:nvPr/>
        </p:nvSpPr>
        <p:spPr>
          <a:xfrm>
            <a:off x="839510" y="2536031"/>
            <a:ext cx="162401" cy="162401"/>
          </a:xfrm>
          <a:prstGeom prst="roundRect">
            <a:avLst>
              <a:gd name="adj" fmla="val 281525"/>
            </a:avLst>
          </a:prstGeom>
          <a:solidFill>
            <a:srgbClr val="2A446E"/>
          </a:solidFill>
          <a:ln/>
        </p:spPr>
      </p:sp>
      <p:sp>
        <p:nvSpPr>
          <p:cNvPr id="6" name="Text 4"/>
          <p:cNvSpPr/>
          <p:nvPr/>
        </p:nvSpPr>
        <p:spPr>
          <a:xfrm>
            <a:off x="1787366" y="24479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Nuestra Misión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787366" y="2934057"/>
            <a:ext cx="1208472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Brindar soluciones integrales en tecnología y telecomunicaciones, adaptadas a las necesidades de cada cliente, garantizando calidad, eficiencia y un servicio de postventa excepcional.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890230" y="4289227"/>
            <a:ext cx="433268" cy="30480"/>
          </a:xfrm>
          <a:prstGeom prst="roundRect">
            <a:avLst>
              <a:gd name="adj" fmla="val 298550"/>
            </a:avLst>
          </a:prstGeom>
          <a:solidFill>
            <a:srgbClr val="C0C9D7"/>
          </a:solidFill>
          <a:ln/>
        </p:spPr>
      </p:sp>
      <p:sp>
        <p:nvSpPr>
          <p:cNvPr id="9" name="Shape 7"/>
          <p:cNvSpPr/>
          <p:nvPr/>
        </p:nvSpPr>
        <p:spPr>
          <a:xfrm>
            <a:off x="839510" y="4223266"/>
            <a:ext cx="162401" cy="162401"/>
          </a:xfrm>
          <a:prstGeom prst="roundRect">
            <a:avLst>
              <a:gd name="adj" fmla="val 281525"/>
            </a:avLst>
          </a:prstGeom>
          <a:solidFill>
            <a:srgbClr val="2A446E"/>
          </a:solidFill>
          <a:ln/>
        </p:spPr>
      </p:sp>
      <p:sp>
        <p:nvSpPr>
          <p:cNvPr id="10" name="Text 8"/>
          <p:cNvSpPr/>
          <p:nvPr/>
        </p:nvSpPr>
        <p:spPr>
          <a:xfrm>
            <a:off x="1787366" y="41351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Nuestra Visión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787366" y="4621292"/>
            <a:ext cx="1208472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Ser la empresa de tecnología y telecomunicaciones líder en la región, reconocida por nuestra innovación, confiabilidad y el compromiso con el éxito de nuestros clientes.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890230" y="5976461"/>
            <a:ext cx="433268" cy="30480"/>
          </a:xfrm>
          <a:prstGeom prst="roundRect">
            <a:avLst>
              <a:gd name="adj" fmla="val 298550"/>
            </a:avLst>
          </a:prstGeom>
          <a:solidFill>
            <a:srgbClr val="C0C9D7"/>
          </a:solidFill>
          <a:ln/>
        </p:spPr>
      </p:sp>
      <p:sp>
        <p:nvSpPr>
          <p:cNvPr id="13" name="Shape 11"/>
          <p:cNvSpPr/>
          <p:nvPr/>
        </p:nvSpPr>
        <p:spPr>
          <a:xfrm>
            <a:off x="839510" y="5910501"/>
            <a:ext cx="162401" cy="162401"/>
          </a:xfrm>
          <a:prstGeom prst="roundRect">
            <a:avLst>
              <a:gd name="adj" fmla="val 281525"/>
            </a:avLst>
          </a:prstGeom>
          <a:solidFill>
            <a:srgbClr val="2A446E"/>
          </a:solidFill>
          <a:ln/>
        </p:spPr>
      </p:sp>
      <p:sp>
        <p:nvSpPr>
          <p:cNvPr id="14" name="Text 12"/>
          <p:cNvSpPr/>
          <p:nvPr/>
        </p:nvSpPr>
        <p:spPr>
          <a:xfrm>
            <a:off x="1787366" y="58223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Nuestros Valores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787366" y="6308527"/>
            <a:ext cx="1208472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Compromiso, Calidad, Innovación, Confianza y Orientación al cliente. Estos pilares guían cada uno de nuestros proyectos y relaciones comerciales.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3123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IT &amp; Telco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7721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Nuestra experiencia y desarrollos nos permiten ofrecer un servicio diferencial en el mercado.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1083231" y="3392567"/>
            <a:ext cx="6604040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Pioneros en Redes Neutrales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1083231" y="4287560"/>
            <a:ext cx="1278886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Fuimos los primeros en Argentina en implementar lo que hoy se conoce como 'Redes Neutrales' o 'Compartición de Infraestructura Telco'. Llevamos más de 10 años perfeccionando nuestros desarrollos en las más variadas jurisdicciones.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58309" y="3067645"/>
            <a:ext cx="30480" cy="2503765"/>
          </a:xfrm>
          <a:prstGeom prst="rect">
            <a:avLst/>
          </a:prstGeom>
          <a:solidFill>
            <a:srgbClr val="2A446E"/>
          </a:solidFill>
          <a:ln/>
        </p:spPr>
      </p:sp>
      <p:sp>
        <p:nvSpPr>
          <p:cNvPr id="7" name="Text 5"/>
          <p:cNvSpPr/>
          <p:nvPr/>
        </p:nvSpPr>
        <p:spPr>
          <a:xfrm>
            <a:off x="758309" y="6010037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✓ Convergencia Total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4176474" y="6010037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✓ Sinergia Operativa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94640" y="6010037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✓ SLA Premium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11012805" y="6010037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✓ Implementación Sustentable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821543"/>
            <a:ext cx="811899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Números que nos respaldan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75748"/>
            <a:ext cx="41907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10+</a:t>
            </a:r>
            <a:endParaRPr lang="en-US" sz="5600" dirty="0"/>
          </a:p>
        </p:txBody>
      </p:sp>
      <p:sp>
        <p:nvSpPr>
          <p:cNvPr id="4" name="Text 2"/>
          <p:cNvSpPr/>
          <p:nvPr/>
        </p:nvSpPr>
        <p:spPr>
          <a:xfrm>
            <a:off x="758309" y="5061347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Años de experiencia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219819" y="4075748"/>
            <a:ext cx="41907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340+</a:t>
            </a:r>
            <a:endParaRPr lang="en-US" sz="5600" dirty="0"/>
          </a:p>
        </p:txBody>
      </p:sp>
      <p:sp>
        <p:nvSpPr>
          <p:cNvPr id="6" name="Text 4"/>
          <p:cNvSpPr/>
          <p:nvPr/>
        </p:nvSpPr>
        <p:spPr>
          <a:xfrm>
            <a:off x="5219819" y="5061347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Proyectos de éxito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681329" y="4075748"/>
            <a:ext cx="41907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99.99%</a:t>
            </a:r>
            <a:endParaRPr lang="en-US" sz="5600" dirty="0"/>
          </a:p>
        </p:txBody>
      </p:sp>
      <p:sp>
        <p:nvSpPr>
          <p:cNvPr id="8" name="Text 6"/>
          <p:cNvSpPr/>
          <p:nvPr/>
        </p:nvSpPr>
        <p:spPr>
          <a:xfrm>
            <a:off x="9681329" y="5061347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 SLA garantizado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0364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DIVISIÓN IT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4961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 iTTel, lideramos la transformación digital con soluciones innovadoras y sostenibles.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9510" y="3246715"/>
            <a:ext cx="324922" cy="3249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62326" y="32400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Luminarias SMART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3726180"/>
            <a:ext cx="57175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Sistemas de iluminación LED con sensores y conectividad para ciudades más eficientes y seguras.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775" y="3246715"/>
            <a:ext cx="324922" cy="32492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54591" y="3240048"/>
            <a:ext cx="43075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Pesaje Dinámico de Vehículos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154591" y="3726180"/>
            <a:ext cx="57175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Tecnología avanzada para el control de peso en movimiento, optimizando la logística y la seguridad vial.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9510" y="5206246"/>
            <a:ext cx="324922" cy="32492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62326" y="5199578"/>
            <a:ext cx="368665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Internet de las Cosas (IoT)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462326" y="5685711"/>
            <a:ext cx="57175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Implementación de redes de dispositivos interconectados para la recolección de datos y automatización en diversos sectores.</a:t>
            </a:r>
            <a:endParaRPr lang="en-US" sz="17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775" y="5206246"/>
            <a:ext cx="324922" cy="32492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154591" y="5199578"/>
            <a:ext cx="302680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Inteligencia Artificial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154591" y="5685711"/>
            <a:ext cx="57175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Desarrollo de soluciones basadas en IA para el análisis predictivo, optimización de procesos y toma de decisiones inteligentes.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745331"/>
            <a:ext cx="5376624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DIVISIÓN TEL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2713" y="1826062"/>
            <a:ext cx="13124974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Conectamos personas y lugares, impulsando el progreso a través de infraestructura robusta y servicios de comunicación avanzados.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713" y="2709505"/>
            <a:ext cx="3994428" cy="24686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713" y="5382458"/>
            <a:ext cx="4204692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SERVICIOS DE TELECOMUNICACIONES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2713" y="6176963"/>
            <a:ext cx="4204692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Ofrecemos soluciones integrales para la comunicación, garantizando conectividad de alta velocidad y fiabilidad para empresas y comunidades.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794" y="2709505"/>
            <a:ext cx="3994428" cy="24686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12794" y="5382458"/>
            <a:ext cx="4204692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OBRAS DE TELECOMUNICACIONES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5212794" y="6176963"/>
            <a:ext cx="4204692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Desarrollamos proyectos de infraestructura, desde el despliegue de redes de fibra óptica hasta la instalación de estaciones base móviles.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876" y="2709505"/>
            <a:ext cx="3994428" cy="24686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2876" y="5382458"/>
            <a:ext cx="2761417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OBRAS DE ENERGÍA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9672876" y="5840968"/>
            <a:ext cx="4204692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Implementamos soluciones energéticas sostenibles, incluyendo sistemas de energía renovable y optimización de infraestructura eléctrica.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96578"/>
            <a:ext cx="396978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AUSA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1995845"/>
            <a:ext cx="3671888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Acuerdo iTTel – AUSA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8309" y="2748320"/>
            <a:ext cx="3969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Gestión integral de infraestructura TELCO de alto desempeño en CABA.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3685461"/>
            <a:ext cx="3969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Gestión de más de 1.000 km de hilos arrendados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454604"/>
            <a:ext cx="3969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100+ estructuras de antenas distribuidas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223748"/>
            <a:ext cx="3969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SLA &gt; 99,9% con atención 24×7×365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5992892"/>
            <a:ext cx="3969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Diseño, implementación y operación bajo estándares de alta disponibilidad|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5213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AUBASA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651403"/>
            <a:ext cx="4173498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Acuerdo iTTel – AUBASA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8309" y="340387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Red de fibra óptica redundante y backbone estratégico CABA - La Plata.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34101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Red de fibra óptica con topología redundante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76345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Backbone estratégico entre CABA y La Plata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18588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Fibra Oscura entre CABASE y NAP La Plata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560832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SLA contractual &gt; 99,99%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309" y="60307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Cuadrilla in situ con tiempo de respuesta inmediato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2025-10-28T19:07:22Z</dcterms:created>
  <dcterms:modified xsi:type="dcterms:W3CDTF">2025-10-28T19:07:22Z</dcterms:modified>
</cp:coreProperties>
</file>